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3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47"/>
  </p:notesMasterIdLst>
  <p:handoutMasterIdLst>
    <p:handoutMasterId r:id="rId48"/>
  </p:handoutMasterIdLst>
  <p:sldIdLst>
    <p:sldId id="857" r:id="rId2"/>
    <p:sldId id="853" r:id="rId3"/>
    <p:sldId id="756" r:id="rId4"/>
    <p:sldId id="849" r:id="rId5"/>
    <p:sldId id="831" r:id="rId6"/>
    <p:sldId id="832" r:id="rId7"/>
    <p:sldId id="833" r:id="rId8"/>
    <p:sldId id="834" r:id="rId9"/>
    <p:sldId id="835" r:id="rId10"/>
    <p:sldId id="836" r:id="rId11"/>
    <p:sldId id="858" r:id="rId12"/>
    <p:sldId id="859" r:id="rId13"/>
    <p:sldId id="860" r:id="rId14"/>
    <p:sldId id="861" r:id="rId15"/>
    <p:sldId id="862" r:id="rId16"/>
    <p:sldId id="863" r:id="rId17"/>
    <p:sldId id="864" r:id="rId18"/>
    <p:sldId id="865" r:id="rId19"/>
    <p:sldId id="866" r:id="rId20"/>
    <p:sldId id="867" r:id="rId21"/>
    <p:sldId id="840" r:id="rId22"/>
    <p:sldId id="841" r:id="rId23"/>
    <p:sldId id="842" r:id="rId24"/>
    <p:sldId id="843" r:id="rId25"/>
    <p:sldId id="844" r:id="rId26"/>
    <p:sldId id="846" r:id="rId27"/>
    <p:sldId id="848" r:id="rId28"/>
    <p:sldId id="850" r:id="rId29"/>
    <p:sldId id="799" r:id="rId30"/>
    <p:sldId id="766" r:id="rId31"/>
    <p:sldId id="770" r:id="rId32"/>
    <p:sldId id="795" r:id="rId33"/>
    <p:sldId id="796" r:id="rId34"/>
    <p:sldId id="797" r:id="rId35"/>
    <p:sldId id="851" r:id="rId36"/>
    <p:sldId id="798" r:id="rId37"/>
    <p:sldId id="800" r:id="rId38"/>
    <p:sldId id="810" r:id="rId39"/>
    <p:sldId id="775" r:id="rId40"/>
    <p:sldId id="856" r:id="rId41"/>
    <p:sldId id="778" r:id="rId42"/>
    <p:sldId id="779" r:id="rId43"/>
    <p:sldId id="807" r:id="rId44"/>
    <p:sldId id="782" r:id="rId45"/>
    <p:sldId id="783" r:id="rId46"/>
  </p:sldIdLst>
  <p:sldSz cx="12192000" cy="6858000"/>
  <p:notesSz cx="7099300" cy="10234613"/>
  <p:custDataLst>
    <p:tags r:id="rId4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64" autoAdjust="0"/>
    <p:restoredTop sz="77603" autoAdjust="0"/>
  </p:normalViewPr>
  <p:slideViewPr>
    <p:cSldViewPr>
      <p:cViewPr>
        <p:scale>
          <a:sx n="146" d="100"/>
          <a:sy n="146" d="100"/>
        </p:scale>
        <p:origin x="1264" y="78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dirty="0"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628589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21</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22</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23</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24</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29</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30</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31</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537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32</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p>
          <a:p>
            <a:r>
              <a:rPr lang="en-US" baseline="0" dirty="0" smtClean="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33</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34</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35</a:t>
            </a:fld>
            <a:endParaRPr lang="en-US"/>
          </a:p>
        </p:txBody>
      </p:sp>
    </p:spTree>
    <p:extLst>
      <p:ext uri="{BB962C8B-B14F-4D97-AF65-F5344CB8AC3E}">
        <p14:creationId xmlns:p14="http://schemas.microsoft.com/office/powerpoint/2010/main" val="198461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should you explore?  We’ll</a:t>
            </a:r>
            <a:r>
              <a:rPr lang="en-US" baseline="0" dirty="0" smtClean="0"/>
              <a:t> we could try a fixed amount of randomness, or we could explore areas where the badness has not yet been established.</a:t>
            </a:r>
            <a:endParaRPr lang="en-US" dirty="0" smtClean="0"/>
          </a:p>
          <a:p>
            <a:r>
              <a:rPr lang="en-US" dirty="0" smtClean="0"/>
              <a:t>You should have optimism in the face of uncertainty! </a:t>
            </a:r>
            <a:r>
              <a:rPr lang="en-US" baseline="0" dirty="0" smtClean="0"/>
              <a:t>  Go boldly into that dark cave.</a:t>
            </a:r>
            <a:endParaRPr lang="en-US" dirty="0" smtClean="0"/>
          </a:p>
          <a:p>
            <a:endParaRPr lang="en-US" dirty="0" smtClean="0"/>
          </a:p>
          <a:p>
            <a:r>
              <a:rPr lang="en-US" dirty="0" smtClean="0"/>
              <a:t>We can quantify this by defining an exploration function F.  It takes in a value estimate of the utility U</a:t>
            </a:r>
            <a:r>
              <a:rPr lang="en-US" baseline="0" dirty="0" smtClean="0"/>
              <a:t> and a count of how often we’ve visited N.  For Q states N is the number of times we’ve tried that option out. </a:t>
            </a:r>
          </a:p>
          <a:p>
            <a:r>
              <a:rPr lang="en-US" baseline="0" dirty="0" smtClean="0"/>
              <a:t>We take the utility, and we add a bonus </a:t>
            </a:r>
            <a:r>
              <a:rPr lang="en-US" dirty="0" smtClean="0"/>
              <a:t>k/n that decreases over time as we increase the number of</a:t>
            </a:r>
            <a:r>
              <a:rPr lang="en-US" baseline="0" dirty="0" smtClean="0"/>
              <a:t> samples.  K lets us determine how much exploration to do.</a:t>
            </a:r>
          </a:p>
          <a:p>
            <a:endParaRPr lang="en-US" baseline="0" dirty="0" smtClean="0"/>
          </a:p>
          <a:p>
            <a:endParaRPr lang="en-US" baseline="0" dirty="0" smtClean="0"/>
          </a:p>
          <a:p>
            <a:r>
              <a:rPr lang="en-US" baseline="0" dirty="0" smtClean="0"/>
              <a:t>Here’s our regular Q update.  </a:t>
            </a:r>
            <a:r>
              <a:rPr lang="mr-IN" baseline="0" dirty="0" smtClean="0"/>
              <a:t>…</a:t>
            </a:r>
            <a:endParaRPr lang="en-US" baseline="0" dirty="0" smtClean="0"/>
          </a:p>
          <a:p>
            <a:r>
              <a:rPr lang="en-US" baseline="0" dirty="0" smtClean="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idea of regret.  It’s one of those terms that has an everyday meaning, but it has a very specific</a:t>
            </a:r>
            <a:r>
              <a:rPr lang="en-US" baseline="0" dirty="0" smtClean="0"/>
              <a:t> meaning in this course.</a:t>
            </a:r>
          </a:p>
          <a:p>
            <a:r>
              <a:rPr lang="en-US" baseline="0" dirty="0" smtClean="0"/>
              <a:t>You don’t get to be the wise optimal robot without making some mistakes in your youth.  Here’s the wise old robot remembering when it was young and jumping into fire pits.  You don’t learn an optimal policy without doing so.</a:t>
            </a:r>
          </a:p>
          <a:p>
            <a:endParaRPr lang="en-US" baseline="0" dirty="0" smtClean="0"/>
          </a:p>
          <a:p>
            <a:r>
              <a:rPr lang="en-US" baseline="0" dirty="0" smtClean="0"/>
              <a:t>Read 2</a:t>
            </a:r>
            <a:r>
              <a:rPr lang="en-US" baseline="30000" dirty="0" smtClean="0"/>
              <a:t>nd</a:t>
            </a:r>
            <a:r>
              <a:rPr lang="en-US" baseline="0" dirty="0" smtClean="0"/>
              <a:t> bullet. Why expected?  Because there’s some randomness to the world, which any optimal policy must account for.</a:t>
            </a:r>
          </a:p>
          <a:p>
            <a:endParaRPr lang="en-US" baseline="0" dirty="0" smtClean="0"/>
          </a:p>
          <a:p>
            <a:r>
              <a:rPr lang="en-US" baseline="0" dirty="0" smtClean="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1180975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96494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908836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1575833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138735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43</a:t>
            </a:fld>
            <a:endParaRPr lang="en-US"/>
          </a:p>
        </p:txBody>
      </p:sp>
    </p:spTree>
    <p:extLst>
      <p:ext uri="{BB962C8B-B14F-4D97-AF65-F5344CB8AC3E}">
        <p14:creationId xmlns:p14="http://schemas.microsoft.com/office/powerpoint/2010/main" val="1149918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44</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45</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800" b="0" i="0" u="none" strike="noStrike" kern="1200" dirty="0" smtClean="0">
                <a:solidFill>
                  <a:schemeClr val="tx1"/>
                </a:solidFill>
                <a:effectLst/>
                <a:latin typeface="Arial" pitchFamily="34" charset="0"/>
                <a:ea typeface="+mn-ea"/>
                <a:cs typeface="+mn-cs"/>
              </a:rPr>
              <a:t>When we left of last time we were starting</a:t>
            </a:r>
            <a:r>
              <a:rPr lang="en-US" sz="1800" b="0" i="0" u="none" strike="noStrike" kern="1200" baseline="0" dirty="0" smtClean="0">
                <a:solidFill>
                  <a:schemeClr val="tx1"/>
                </a:solidFill>
                <a:effectLst/>
                <a:latin typeface="Arial" pitchFamily="34" charset="0"/>
                <a:ea typeface="+mn-ea"/>
                <a:cs typeface="+mn-cs"/>
              </a:rPr>
              <a:t> to talk about </a:t>
            </a:r>
            <a:r>
              <a:rPr lang="en-US" sz="1800" b="0" i="0" u="none" strike="noStrike" kern="1200" dirty="0" smtClean="0">
                <a:solidFill>
                  <a:schemeClr val="tx1"/>
                </a:solidFill>
                <a:effectLst/>
                <a:latin typeface="Arial" pitchFamily="34" charset="0"/>
                <a:ea typeface="+mn-ea"/>
                <a:cs typeface="+mn-cs"/>
              </a:rPr>
              <a:t>model free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learning.</a:t>
            </a:r>
          </a:p>
          <a:p>
            <a:r>
              <a:rPr lang="en-US" sz="1800" b="0" i="0" u="none" strike="noStrike" kern="1200" dirty="0" smtClean="0">
                <a:solidFill>
                  <a:schemeClr val="tx1"/>
                </a:solidFill>
                <a:effectLst/>
                <a:latin typeface="Arial" pitchFamily="34" charset="0"/>
                <a:ea typeface="+mn-ea"/>
                <a:cs typeface="+mn-cs"/>
              </a:rPr>
              <a:t>In model free learning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don't construct a model of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a:t>
            </a:r>
          </a:p>
          <a:p>
            <a:r>
              <a:rPr lang="en-US" sz="1800" b="0" i="0" u="none" strike="noStrike" kern="1200" dirty="0" smtClean="0">
                <a:solidFill>
                  <a:schemeClr val="tx1"/>
                </a:solidFill>
                <a:effectLst/>
                <a:latin typeface="Arial" pitchFamily="34" charset="0"/>
                <a:ea typeface="+mn-ea"/>
                <a:cs typeface="+mn-cs"/>
              </a:rPr>
              <a:t>Instead,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take actions and every time we take an</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action we compare what we thought was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going to happen to what actually did happen</a:t>
            </a:r>
            <a:r>
              <a:rPr lang="en-US" sz="1800" b="0" i="0" u="none" strike="noStrike" kern="1200" baseline="0" dirty="0" smtClean="0">
                <a:solidFill>
                  <a:schemeClr val="tx1"/>
                </a:solidFill>
                <a:effectLst/>
                <a:latin typeface="Arial" pitchFamily="34" charset="0"/>
                <a:ea typeface="+mn-ea"/>
                <a:cs typeface="+mn-cs"/>
              </a:rPr>
              <a:t>.</a:t>
            </a:r>
          </a:p>
          <a:p>
            <a:r>
              <a:rPr lang="en-US" sz="1800" b="0" i="0" u="none" strike="noStrike" kern="1200" dirty="0" smtClean="0">
                <a:solidFill>
                  <a:schemeClr val="tx1"/>
                </a:solidFill>
                <a:effectLst/>
                <a:latin typeface="Arial" pitchFamily="34" charset="0"/>
                <a:ea typeface="+mn-ea"/>
                <a:cs typeface="+mn-cs"/>
              </a:rPr>
              <a:t>Whenever something is better or</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worse than what we expected we adjust</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our values up and down.</a:t>
            </a:r>
          </a:p>
          <a:p>
            <a:r>
              <a:rPr lang="en-US" sz="1800" b="0" i="0" u="none" strike="noStrike" kern="1200" dirty="0" smtClean="0">
                <a:solidFill>
                  <a:schemeClr val="tx1"/>
                </a:solidFill>
                <a:effectLst/>
                <a:latin typeface="Arial" pitchFamily="34" charset="0"/>
                <a:ea typeface="+mn-ea"/>
                <a:cs typeface="+mn-cs"/>
              </a:rPr>
              <a:t>So what we track</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in a model free approach is the values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of interest themselves not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functions or the rewards.</a:t>
            </a:r>
            <a:endParaRPr lang="en-US" sz="18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a:t>
            </a:fld>
            <a:endParaRPr lang="en-US"/>
          </a:p>
        </p:txBody>
      </p:sp>
    </p:spTree>
    <p:extLst>
      <p:ext uri="{BB962C8B-B14F-4D97-AF65-F5344CB8AC3E}">
        <p14:creationId xmlns:p14="http://schemas.microsoft.com/office/powerpoint/2010/main" val="306249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a:t>
            </a:fld>
            <a:endParaRPr lang="en-US"/>
          </a:p>
        </p:txBody>
      </p:sp>
    </p:spTree>
    <p:extLst>
      <p:ext uri="{BB962C8B-B14F-4D97-AF65-F5344CB8AC3E}">
        <p14:creationId xmlns:p14="http://schemas.microsoft.com/office/powerpoint/2010/main" val="933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8</a:t>
            </a:fld>
            <a:endParaRPr lang="en-US"/>
          </a:p>
        </p:txBody>
      </p:sp>
    </p:spTree>
    <p:extLst>
      <p:ext uri="{BB962C8B-B14F-4D97-AF65-F5344CB8AC3E}">
        <p14:creationId xmlns:p14="http://schemas.microsoft.com/office/powerpoint/2010/main" val="82075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9</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10</a:t>
            </a:fld>
            <a:endParaRPr lang="en-US"/>
          </a:p>
        </p:txBody>
      </p:sp>
    </p:spTree>
    <p:extLst>
      <p:ext uri="{BB962C8B-B14F-4D97-AF65-F5344CB8AC3E}">
        <p14:creationId xmlns:p14="http://schemas.microsoft.com/office/powerpoint/2010/main" val="140224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787310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tags" Target="../tags/tag2.xml"/><Relationship Id="rId2"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tags" Target="../tags/tag4.xml"/><Relationship Id="rId2" Type="http://schemas.openxmlformats.org/officeDocument/2006/relationships/tags" Target="../tags/tag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tags" Target="../tags/tag8.xml"/><Relationship Id="rId2"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tags" Target="../tags/tag10.xml"/><Relationship Id="rId2" Type="http://schemas.openxmlformats.org/officeDocument/2006/relationships/tags" Target="../tags/tag11.xml"/></Relationships>
</file>

<file path=ppt/slides/_rels/slide18.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25.png"/><Relationship Id="rId1" Type="http://schemas.openxmlformats.org/officeDocument/2006/relationships/vmlDrawing" Target="../drawings/vmlDrawing1.vml"/><Relationship Id="rId2" Type="http://schemas.openxmlformats.org/officeDocument/2006/relationships/tags" Target="../tags/tag12.xml"/><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6.pn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17.xml"/><Relationship Id="rId2"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oleObject" Target="../embeddings/oleObject2.bin"/><Relationship Id="rId13"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5.xml"/><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tags" Target="../tags/tag23.xml"/><Relationship Id="rId2" Type="http://schemas.openxmlformats.org/officeDocument/2006/relationships/tags" Target="../tags/tag24.xml"/></Relationships>
</file>

<file path=ppt/slides/_rels/slide31.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slideLayout" Target="../slideLayouts/slideLayout2.xml"/><Relationship Id="rId5" Type="http://schemas.openxmlformats.org/officeDocument/2006/relationships/notesSlide" Target="../notesSlides/notesSlide19.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4.png"/><Relationship Id="rId1" Type="http://schemas.openxmlformats.org/officeDocument/2006/relationships/tags" Target="../tags/tag25.xml"/><Relationship Id="rId2" Type="http://schemas.openxmlformats.org/officeDocument/2006/relationships/tags" Target="../tags/tag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tags" Target="../tags/tag28.xml"/><Relationship Id="rId2" Type="http://schemas.openxmlformats.org/officeDocument/2006/relationships/tags" Target="../tags/tag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wmf"/><Relationship Id="rId5" Type="http://schemas.openxmlformats.org/officeDocument/2006/relationships/image" Target="../media/image48.png"/><Relationship Id="rId1" Type="http://schemas.openxmlformats.org/officeDocument/2006/relationships/tags" Target="../tags/tag31.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tags" Target="../tags/tag32.xml"/><Relationship Id="rId2" Type="http://schemas.openxmlformats.org/officeDocument/2006/relationships/tags" Target="../tags/tag33.xml"/></Relationships>
</file>

<file path=ppt/slides/_rels/slide42.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 Type="http://schemas.openxmlformats.org/officeDocument/2006/relationships/tags" Target="../tags/tag34.x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Layout" Target="../slideLayouts/slideLayout2.xml"/><Relationship Id="rId7" Type="http://schemas.openxmlformats.org/officeDocument/2006/relationships/notesSlide" Target="../notesSlides/notesSlide29.xml"/><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6.xml"/><Relationship Id="rId6" Type="http://schemas.openxmlformats.org/officeDocument/2006/relationships/notesSlide" Target="../notesSlides/notesSlide31.xml"/><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 Type="http://schemas.openxmlformats.org/officeDocument/2006/relationships/tags" Target="../tags/tag39.xml"/><Relationship Id="rId2" Type="http://schemas.openxmlformats.org/officeDocument/2006/relationships/tags" Target="../tags/tag40.xml"/></Relationships>
</file>

<file path=ppt/slides/_rels/slide45.xml.rels><?xml version="1.0" encoding="UTF-8" standalone="yes"?>
<Relationships xmlns="http://schemas.openxmlformats.org/package/2006/relationships"><Relationship Id="rId11" Type="http://schemas.openxmlformats.org/officeDocument/2006/relationships/image" Target="../media/image64.png"/><Relationship Id="rId12" Type="http://schemas.openxmlformats.org/officeDocument/2006/relationships/image" Target="../media/image65.png"/><Relationship Id="rId1" Type="http://schemas.openxmlformats.org/officeDocument/2006/relationships/tags" Target="../tags/tag43.xml"/><Relationship Id="rId2" Type="http://schemas.openxmlformats.org/officeDocument/2006/relationships/tags" Target="../tags/tag44.xml"/><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tags" Target="../tags/tag47.xml"/><Relationship Id="rId6" Type="http://schemas.openxmlformats.org/officeDocument/2006/relationships/slideLayout" Target="../slideLayouts/slideLayout6.xml"/><Relationship Id="rId7" Type="http://schemas.openxmlformats.org/officeDocument/2006/relationships/notesSlide" Target="../notesSlides/notesSlide32.xml"/><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No class on Thursday.  Please use the time to read Chapter 13 of the textbook.  This will be on the next midterm, but won’t be covered in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r>
              <a:rPr lang="en-US" sz="2000" dirty="0" smtClean="0">
                <a:solidFill>
                  <a:schemeClr val="accent2"/>
                </a:solidFill>
                <a:latin typeface="Calibri" pitchFamily="34" charset="0"/>
              </a:rPr>
              <a: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HW5 </a:t>
            </a:r>
            <a:r>
              <a:rPr lang="mr-IN" altLang="ja-JP" sz="2000" dirty="0" smtClean="0">
                <a:latin typeface="Calibri" pitchFamily="34" charset="0"/>
              </a:rPr>
              <a:t>–</a:t>
            </a:r>
            <a:r>
              <a:rPr lang="en-US" altLang="ja-JP" sz="2000" dirty="0" smtClean="0">
                <a:latin typeface="Calibri" pitchFamily="34" charset="0"/>
              </a:rPr>
              <a:t> </a:t>
            </a:r>
            <a:r>
              <a:rPr lang="en-US" altLang="ja-JP" sz="2000" dirty="0" smtClean="0">
                <a:latin typeface="Calibri" pitchFamily="34" charset="0"/>
              </a:rPr>
              <a:t>Markov Decision Processes – </a:t>
            </a:r>
            <a:r>
              <a:rPr lang="en-US" altLang="ja-JP" sz="2000" dirty="0" smtClean="0">
                <a:latin typeface="Calibri" pitchFamily="34" charset="0"/>
              </a:rPr>
              <a:t>is due </a:t>
            </a:r>
            <a:r>
              <a:rPr lang="en-US" altLang="ja-JP" sz="2000" dirty="0">
                <a:latin typeface="Calibri" pitchFamily="34" charset="0"/>
              </a:rPr>
              <a:t>October Oct </a:t>
            </a:r>
            <a:r>
              <a:rPr lang="en-US" altLang="ja-JP" sz="2000" dirty="0" smtClean="0">
                <a:latin typeface="Calibri" pitchFamily="34" charset="0"/>
              </a:rPr>
              <a:t>22</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a:t>
            </a:r>
            <a:r>
              <a:rPr lang="en-US" altLang="ja-JP" sz="2000" dirty="0" smtClean="0">
                <a:latin typeface="Calibri" pitchFamily="34" charset="0"/>
              </a:rPr>
              <a:t>2 </a:t>
            </a:r>
            <a:r>
              <a:rPr lang="en-US" altLang="ja-JP" sz="2000" dirty="0" smtClean="0">
                <a:latin typeface="Calibri" pitchFamily="34" charset="0"/>
              </a:rPr>
              <a:t>has been released, it is due on Thursday </a:t>
            </a:r>
            <a:r>
              <a:rPr lang="en-US" altLang="ja-JP" sz="2000" dirty="0" smtClean="0">
                <a:latin typeface="Calibri" pitchFamily="34" charset="0"/>
              </a:rPr>
              <a:t> October 24</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Midterm 2 will be in class </a:t>
            </a:r>
            <a:r>
              <a:rPr lang="en-US" altLang="ja-JP" sz="2000" dirty="0">
                <a:latin typeface="Calibri" pitchFamily="34" charset="0"/>
              </a:rPr>
              <a:t>on Thursday October </a:t>
            </a:r>
            <a:r>
              <a:rPr lang="en-US" altLang="ja-JP" sz="2000" dirty="0" smtClean="0">
                <a:latin typeface="Calibri" pitchFamily="34" charset="0"/>
              </a:rPr>
              <a:t>31.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Calibri" pitchFamily="34" charset="0"/>
              </a:rPr>
              <a:t>My office hours are today from 3-4pm in 3401 Walnut room </a:t>
            </a:r>
            <a:r>
              <a:rPr lang="en-US" sz="2000" dirty="0" smtClean="0">
                <a:solidFill>
                  <a:schemeClr val="accent2"/>
                </a:solidFill>
                <a:latin typeface="Calibri" pitchFamily="34" charset="0"/>
              </a:rPr>
              <a:t>463C.  I won’t have OH on Thursday.</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Thanks to </a:t>
            </a:r>
            <a:r>
              <a:rPr lang="en-US" sz="2000" dirty="0" err="1" smtClean="0">
                <a:solidFill>
                  <a:schemeClr val="accent2"/>
                </a:solidFill>
                <a:latin typeface="Calibri" pitchFamily="34" charset="0"/>
              </a:rPr>
              <a:t>Hanbang</a:t>
            </a:r>
            <a:r>
              <a:rPr lang="en-US" sz="2000" dirty="0" smtClean="0">
                <a:solidFill>
                  <a:schemeClr val="accent2"/>
                </a:solidFill>
                <a:latin typeface="Calibri" pitchFamily="34" charset="0"/>
              </a:rPr>
              <a:t>, I think we have a viable solution to programming </a:t>
            </a:r>
            <a:r>
              <a:rPr lang="en-US" sz="2000" dirty="0" smtClean="0">
                <a:solidFill>
                  <a:schemeClr val="accent2"/>
                </a:solidFill>
                <a:latin typeface="Calibri" pitchFamily="34" charset="0"/>
              </a:rPr>
              <a:t>R2D2s on Linux and Windows!</a:t>
            </a:r>
            <a:endParaRPr lang="en-US" altLang="ja-JP" sz="2000" dirty="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Would you like an extension on EC HW1?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checkout a robot from my office tomorrow from 10am-4pm.</a:t>
            </a:r>
          </a:p>
        </p:txBody>
      </p:sp>
      <p:pic>
        <p:nvPicPr>
          <p:cNvPr id="2" name="Picture 1"/>
          <p:cNvPicPr>
            <a:picLocks noChangeAspect="1"/>
          </p:cNvPicPr>
          <p:nvPr/>
        </p:nvPicPr>
        <p:blipFill>
          <a:blip r:embed="rId3"/>
          <a:stretch>
            <a:fillRect/>
          </a:stretch>
        </p:blipFill>
        <p:spPr>
          <a:xfrm flipH="1">
            <a:off x="10439400" y="4267200"/>
            <a:ext cx="1625600" cy="2438400"/>
          </a:xfrm>
          <a:prstGeom prst="rect">
            <a:avLst/>
          </a:prstGeom>
        </p:spPr>
      </p:pic>
    </p:spTree>
    <p:extLst>
      <p:ext uri="{BB962C8B-B14F-4D97-AF65-F5344CB8AC3E}">
        <p14:creationId xmlns:p14="http://schemas.microsoft.com/office/powerpoint/2010/main" val="432864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a:t>
            </a:r>
            <a:r>
              <a:rPr lang="en-US" sz="4000" dirty="0" smtClean="0">
                <a:latin typeface="Calibri"/>
                <a:cs typeface="Calibri"/>
              </a:rPr>
              <a:t>Not Use Policy Evaluation Instead?</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7351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3328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183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9351868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0452179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62609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40745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2054"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12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634609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smtClean="0"/>
              <a:t/>
            </a:r>
            <a:br>
              <a:rPr lang="en-US" dirty="0" smtClean="0"/>
            </a:br>
            <a:r>
              <a:rPr lang="en-US" dirty="0" smtClean="0"/>
              <a:t>Reinforcement Learning 2</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0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4809831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Review: </a:t>
            </a:r>
            <a:r>
              <a:rPr lang="en-US" dirty="0"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dirty="0">
                <a:latin typeface="Calibri"/>
                <a:cs typeface="Calibri"/>
              </a:rPr>
              <a:t>Review: Problems </a:t>
            </a:r>
            <a:r>
              <a:rPr lang="en-US" sz="4000" dirty="0" smtClean="0">
                <a:latin typeface="Calibri"/>
                <a:cs typeface="Calibri"/>
              </a:rPr>
              <a:t>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141"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21359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286613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494261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Review: 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54225</TotalTime>
  <Words>5385</Words>
  <Application>Microsoft Macintosh PowerPoint</Application>
  <PresentationFormat>Widescreen</PresentationFormat>
  <Paragraphs>729</Paragraphs>
  <Slides>45</Slides>
  <Notes>32</Notes>
  <HiddenSlides>9</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6" baseType="lpstr">
      <vt:lpstr>Calibri</vt:lpstr>
      <vt:lpstr>Helvetica</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 Reinforcement Learning 2  </vt:lpstr>
      <vt:lpstr>Review: Reinforcement Learning</vt:lpstr>
      <vt:lpstr>Review: Model-Free Learning</vt:lpstr>
      <vt:lpstr>Review: Passive Reinforcement Learning</vt:lpstr>
      <vt:lpstr>Review: Passive Reinforcement Learning</vt:lpstr>
      <vt:lpstr>Review: Direct Evaluation</vt:lpstr>
      <vt:lpstr>Review: Example: Direct Evaluation</vt:lpstr>
      <vt:lpstr>Review: Problems with Direct Evaluation</vt:lpstr>
      <vt:lpstr>Why Not Use Policy Evaluation Instead?</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Review: Exponential Moving Average</vt:lpstr>
      <vt:lpstr>Example: Temporal Difference Learning</vt:lpstr>
      <vt:lpstr>Review: Problems with TD Value Learning</vt:lpstr>
      <vt:lpstr>Active Reinforcement Learning</vt:lpstr>
      <vt:lpstr>Active Reinforcement Learning</vt:lpstr>
      <vt:lpstr>Q-Learning</vt:lpstr>
      <vt:lpstr>Q-Learning Properties</vt:lpstr>
      <vt:lpstr>Review: Reinforcement Learning</vt:lpstr>
      <vt:lpstr>The Story So Far: MDPs and RL</vt:lpstr>
      <vt:lpstr>Model-Free Learning</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Q-Learning and Least Squares</vt:lpstr>
      <vt:lpstr>Linear Approximation: Regression*</vt:lpstr>
      <vt:lpstr>Optimization: Least Squares*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3094</cp:revision>
  <cp:lastPrinted>2019-10-15T15:10:58Z</cp:lastPrinted>
  <dcterms:created xsi:type="dcterms:W3CDTF">2004-08-27T04:16:05Z</dcterms:created>
  <dcterms:modified xsi:type="dcterms:W3CDTF">2019-10-15T15:11:14Z</dcterms:modified>
</cp:coreProperties>
</file>